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69" r:id="rId5"/>
    <p:sldId id="263" r:id="rId6"/>
    <p:sldId id="273" r:id="rId7"/>
    <p:sldId id="277" r:id="rId8"/>
    <p:sldId id="270" r:id="rId9"/>
    <p:sldId id="272" r:id="rId10"/>
    <p:sldId id="276" r:id="rId11"/>
    <p:sldId id="275" r:id="rId12"/>
    <p:sldId id="278" r:id="rId13"/>
    <p:sldId id="274" r:id="rId14"/>
    <p:sldId id="267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1492160"/>
            <a:ext cx="5442046" cy="48809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1492160"/>
            <a:ext cx="542225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API v2 Key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View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 err="1"/>
              <a:t>com.google.android.gms.maps.SupportMapFragment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3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</a:t>
            </a:r>
            <a:r>
              <a:rPr lang="de-DE" spc="-1" dirty="0">
                <a:solidFill>
                  <a:srgbClr val="000000"/>
                </a:solidFill>
              </a:rPr>
              <a:t>E</a:t>
            </a:r>
            <a:r>
              <a:rPr lang="en-US" spc="-1" dirty="0" err="1">
                <a:solidFill>
                  <a:srgbClr val="000000"/>
                </a:solidFill>
              </a:rPr>
              <a:t>mulator</a:t>
            </a:r>
            <a:r>
              <a:rPr lang="en-US" spc="-1" dirty="0">
                <a:solidFill>
                  <a:srgbClr val="000000"/>
                </a:solidFill>
              </a:rPr>
              <a:t>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399397"/>
            <a:ext cx="6020778" cy="4706486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643C90-84DF-8346-9F58-C0449264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0" y="2151409"/>
            <a:ext cx="11867400" cy="2555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141900148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Server: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dirty="0"/>
              <a:t>FOKUS Traffic Light Service (simulated RSU)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Data to request</a:t>
            </a:r>
            <a:r>
              <a:rPr lang="en-US" spc="-1" dirty="0">
                <a:solidFill>
                  <a:srgbClr val="000000"/>
                </a:solidFill>
              </a:rPr>
              <a:t>: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	</a:t>
            </a:r>
            <a:r>
              <a:rPr lang="en-US" spc="-1" dirty="0" err="1">
                <a:solidFill>
                  <a:srgbClr val="000000"/>
                </a:solidFill>
              </a:rPr>
              <a:t>SPaT</a:t>
            </a:r>
            <a:r>
              <a:rPr lang="en-US" spc="-1" dirty="0">
                <a:solidFill>
                  <a:srgbClr val="000000"/>
                </a:solidFill>
              </a:rPr>
              <a:t> &amp; Map in JSON format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Authorization: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	with TUB-Account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Functions: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Verify authorization,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Save username and password,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Hidden/Show password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59"/>
            <a:ext cx="5760883" cy="5543282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JSON Parser for </a:t>
            </a:r>
            <a:r>
              <a:rPr lang="en-US" b="1" spc="-1" dirty="0" err="1">
                <a:solidFill>
                  <a:srgbClr val="000000"/>
                </a:solidFill>
                <a:latin typeface="Arial"/>
              </a:rPr>
              <a:t>SPaT</a:t>
            </a:r>
            <a:endParaRPr lang="en-US" b="1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Parameters of interest: 	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dirty="0"/>
              <a:t>	</a:t>
            </a:r>
            <a:r>
              <a:rPr lang="en-US" sz="1600" dirty="0" err="1"/>
              <a:t>IntersectionState.movementStates</a:t>
            </a:r>
            <a:r>
              <a:rPr lang="en-US" sz="1600" dirty="0"/>
              <a:t> -&gt; traffic lights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dirty="0"/>
              <a:t>	</a:t>
            </a:r>
            <a:r>
              <a:rPr lang="en-US" sz="1600" dirty="0" err="1"/>
              <a:t>MovementState.movementEvents</a:t>
            </a:r>
            <a:r>
              <a:rPr lang="en-US" sz="1600" dirty="0"/>
              <a:t> -&gt; phases</a:t>
            </a:r>
            <a:endParaRPr lang="en-US" sz="1600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Arial"/>
              </a:rPr>
              <a:t>MovementEvent.phaseState</a:t>
            </a:r>
            <a:endParaRPr lang="en-US" sz="1600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Arial"/>
              </a:rPr>
              <a:t>TimeChange.likelyTime</a:t>
            </a:r>
            <a:endParaRPr lang="en-US" sz="1600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Phase states: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sz="1600" spc="-1" dirty="0">
                <a:solidFill>
                  <a:srgbClr val="000000"/>
                </a:solidFill>
                <a:latin typeface="Arial"/>
              </a:rPr>
              <a:t>DARK,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	PROTECTED_MOVEMENT_ALLOED,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	PROTECTED_CLEARANCE,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	STOP_AND_REMAIN,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	PRE_MOVEMENT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 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ACBB07-A38C-864B-ADE3-BEA72287F78F}"/>
              </a:ext>
            </a:extLst>
          </p:cNvPr>
          <p:cNvGrpSpPr/>
          <p:nvPr/>
        </p:nvGrpSpPr>
        <p:grpSpPr>
          <a:xfrm>
            <a:off x="5283720" y="4081988"/>
            <a:ext cx="6394293" cy="956549"/>
            <a:chOff x="5279702" y="3686572"/>
            <a:chExt cx="6394293" cy="95654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2896CF2-92A6-8D42-B756-09E2AA9D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02" y="3686572"/>
              <a:ext cx="812800" cy="952500"/>
            </a:xfrm>
            <a:prstGeom prst="rect">
              <a:avLst/>
            </a:prstGeom>
          </p:spPr>
        </p:pic>
        <p:pic>
          <p:nvPicPr>
            <p:cNvPr id="6" name="Grafik 5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74791176-8F0F-0040-9519-A6BDEB8B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00" y="3686572"/>
              <a:ext cx="812800" cy="952500"/>
            </a:xfrm>
            <a:prstGeom prst="rect">
              <a:avLst/>
            </a:prstGeom>
          </p:spPr>
        </p:pic>
        <p:pic>
          <p:nvPicPr>
            <p:cNvPr id="9" name="Grafik 8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B754BCAF-E89C-FE47-AF6E-8ACBAF8F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1195" y="3686572"/>
              <a:ext cx="812800" cy="952500"/>
            </a:xfrm>
            <a:prstGeom prst="rect">
              <a:avLst/>
            </a:prstGeom>
          </p:spPr>
        </p:pic>
        <p:pic>
          <p:nvPicPr>
            <p:cNvPr id="11" name="Grafik 10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81018747-35AE-664F-B3FD-827B2A1A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291" y="3690621"/>
              <a:ext cx="812800" cy="952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CCF9290-CAE9-6A4D-AF8D-63E63BF6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433" y="3690621"/>
              <a:ext cx="812800" cy="952500"/>
            </a:xfrm>
            <a:prstGeom prst="rect">
              <a:avLst/>
            </a:prstGeom>
          </p:spPr>
        </p:pic>
      </p:grpSp>
      <p:sp>
        <p:nvSpPr>
          <p:cNvPr id="14" name="CustomShape 5">
            <a:extLst>
              <a:ext uri="{FF2B5EF4-FFF2-40B4-BE49-F238E27FC236}">
                <a16:creationId xmlns:a16="http://schemas.microsoft.com/office/drawing/2014/main" id="{66B2AD99-11BC-5C45-A0AB-693E28AB474E}"/>
              </a:ext>
            </a:extLst>
          </p:cNvPr>
          <p:cNvSpPr/>
          <p:nvPr/>
        </p:nvSpPr>
        <p:spPr>
          <a:xfrm>
            <a:off x="5913112" y="949680"/>
            <a:ext cx="5760883" cy="526176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Likely time: 	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dirty="0"/>
              <a:t>	</a:t>
            </a:r>
            <a:r>
              <a:rPr lang="en-US" sz="1600" dirty="0"/>
              <a:t>Timepoint, the end of this phase state in the 	current or next hour, with the unit of 0.1 sec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91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648000" y="3771637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648000" y="1951166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1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Traffic light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hase example 1: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1" name="CustomShape 5">
            <a:extLst>
              <a:ext uri="{FF2B5EF4-FFF2-40B4-BE49-F238E27FC236}">
                <a16:creationId xmlns:a16="http://schemas.microsoft.com/office/drawing/2014/main" id="{33CC67EB-F5AE-5E43-B491-DE0E429162F1}"/>
              </a:ext>
            </a:extLst>
          </p:cNvPr>
          <p:cNvSpPr/>
          <p:nvPr/>
        </p:nvSpPr>
        <p:spPr>
          <a:xfrm>
            <a:off x="270348" y="2925205"/>
            <a:ext cx="6588467" cy="84582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Traffic light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hase example 2 and current state to determinate: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2102898"/>
            <a:ext cx="5442046" cy="36594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2066263"/>
            <a:ext cx="5422257" cy="37327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090046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</Words>
  <Application>Microsoft Macintosh PowerPoint</Application>
  <PresentationFormat>Breitbild</PresentationFormat>
  <Paragraphs>175</Paragraphs>
  <Slides>14</Slides>
  <Notes>2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Mu Yuanheng</cp:lastModifiedBy>
  <cp:revision>162</cp:revision>
  <dcterms:created xsi:type="dcterms:W3CDTF">2020-11-16T12:50:28Z</dcterms:created>
  <dcterms:modified xsi:type="dcterms:W3CDTF">2021-01-05T11:19:45Z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